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5" r:id="rId2"/>
    <p:sldId id="263" r:id="rId3"/>
    <p:sldId id="267" r:id="rId4"/>
    <p:sldId id="295" r:id="rId5"/>
    <p:sldId id="269" r:id="rId6"/>
    <p:sldId id="296" r:id="rId7"/>
    <p:sldId id="270" r:id="rId8"/>
    <p:sldId id="298" r:id="rId9"/>
    <p:sldId id="271" r:id="rId10"/>
    <p:sldId id="297" r:id="rId11"/>
    <p:sldId id="273" r:id="rId12"/>
    <p:sldId id="299" r:id="rId13"/>
    <p:sldId id="274" r:id="rId14"/>
    <p:sldId id="303" r:id="rId15"/>
    <p:sldId id="300" r:id="rId16"/>
    <p:sldId id="276" r:id="rId17"/>
    <p:sldId id="301" r:id="rId18"/>
    <p:sldId id="280" r:id="rId19"/>
    <p:sldId id="304" r:id="rId20"/>
    <p:sldId id="282" r:id="rId21"/>
    <p:sldId id="283" r:id="rId22"/>
    <p:sldId id="284" r:id="rId23"/>
    <p:sldId id="289" r:id="rId24"/>
    <p:sldId id="286" r:id="rId25"/>
    <p:sldId id="287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1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7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E7B-7E7A-4A6A-A1CB-6D972D04C287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E922-DE40-466F-8FE5-0C10AF6361F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6AE0C-5273-4E24-B45F-12CBAB35F05C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2121-5D8E-4BD6-A458-405DB37A46D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2121-5D8E-4BD6-A458-405DB37A46D4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2121-5D8E-4BD6-A458-405DB37A46D4}" type="slidenum">
              <a:rPr lang="vi-VN" smtClean="0"/>
              <a:pPr/>
              <a:t>25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C893-87C9-40AB-A123-6B90D0D410BF}" type="datetimeFigureOut">
              <a:rPr lang="vi-VN" smtClean="0"/>
              <a:pPr/>
              <a:t>26/10/2015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249E-27CA-481E-B596-B05B05BD350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1" descr="CL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8162925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CHÀO MỪNG CÁC THẦY CÔ GIÁO</a:t>
            </a:r>
          </a:p>
          <a:p>
            <a:pPr algn="ctr"/>
            <a:r>
              <a:rPr lang="vi-VN" sz="40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VỀ DỰ GIỜ THĂM LỚP</a:t>
            </a:r>
          </a:p>
        </p:txBody>
      </p:sp>
      <p:sp>
        <p:nvSpPr>
          <p:cNvPr id="69646" name="WordArt 14"/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5572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     CHÀO CÁC EM HỌC SINH </a:t>
            </a:r>
          </a:p>
        </p:txBody>
      </p:sp>
      <p:pic>
        <p:nvPicPr>
          <p:cNvPr id="43016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91281" y="4129882"/>
            <a:ext cx="26368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248400" y="4125913"/>
            <a:ext cx="28956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56401" y="4762"/>
            <a:ext cx="2362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643446"/>
            <a:ext cx="1600200" cy="1222375"/>
          </a:xfrm>
          <a:prstGeom prst="rect">
            <a:avLst/>
          </a:prstGeom>
          <a:noFill/>
        </p:spPr>
      </p:pic>
      <p:pic>
        <p:nvPicPr>
          <p:cNvPr id="11" name="Picture 4" descr="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57166"/>
            <a:ext cx="13716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-39688" y="1352551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N...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0" y="2214554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đại phân tử được cấu trúc theo nguyên tắc đa phân mà đơn phân là 20 loại axit amin.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335756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 có tính đa dạng và đặc thù: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số lượng, thành phần, trình tự sắp xếp khác nhau của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axit amin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-32" y="485776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591050" y="2071678"/>
            <a:ext cx="4552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608545" y="3643314"/>
            <a:ext cx="4606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axitamin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). 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0" y="5786454"/>
            <a:ext cx="465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8638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273" name="Picture 10" descr="C:\Users\Thuan Duong\Downloads\Cau truc NST o ki giua cua qua trinh phan chia te b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21267"/>
            <a:ext cx="2743200" cy="47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285860"/>
            <a:ext cx="2952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trúc: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51292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500306"/>
            <a:ext cx="37957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86314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5357818" y="5643578"/>
            <a:ext cx="37861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5357818" y="2000240"/>
            <a:ext cx="37861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1" grpId="0" autoUpdateAnimBg="0"/>
      <p:bldP spid="13" grpId="0" autoUpdateAnimBg="0"/>
      <p:bldP spid="15" grpId="0" autoUpdateAnimBg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2952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trúc: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51292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500306"/>
            <a:ext cx="37957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91138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5357818" y="857232"/>
            <a:ext cx="37861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229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9888" y="1295403"/>
            <a:ext cx="5505450" cy="830998"/>
            <a:chOff x="762000" y="2642394"/>
            <a:chExt cx="4643438" cy="622702"/>
          </a:xfrm>
        </p:grpSpPr>
        <p:sp>
          <p:nvSpPr>
            <p:cNvPr id="12296" name="Text Box 13"/>
            <p:cNvSpPr txBox="1">
              <a:spLocks noChangeArrowheads="1"/>
            </p:cNvSpPr>
            <p:nvPr/>
          </p:nvSpPr>
          <p:spPr bwMode="auto">
            <a:xfrm>
              <a:off x="762000" y="2642394"/>
              <a:ext cx="4643438" cy="62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2400" b="1" dirty="0">
                  <a:latin typeface="Times New Roman" pitchFamily="18" charset="0"/>
                  <a:cs typeface="Times New Roman" pitchFamily="18" charset="0"/>
                </a:rPr>
                <a:t>Tinh bột             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vi-VN" sz="2400" b="1" dirty="0">
                  <a:latin typeface="Times New Roman" pitchFamily="18" charset="0"/>
                  <a:cs typeface="Times New Roman" pitchFamily="18" charset="0"/>
                </a:rPr>
                <a:t>Đường mantô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zơ</a:t>
              </a:r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2133600" y="2902904"/>
              <a:ext cx="1295400" cy="299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Amilaza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8" name="Line 15"/>
            <p:cNvSpPr>
              <a:spLocks noChangeShapeType="1"/>
            </p:cNvSpPr>
            <p:nvPr/>
          </p:nvSpPr>
          <p:spPr bwMode="auto">
            <a:xfrm>
              <a:off x="1997075" y="317055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295" name="Picture 2" descr="C:\Users\Thuan Duong\Downloads\Hoat dong cua enzim amilaza trong nuoc b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801004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60270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229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6396335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3" descr="Bài 27- biến đổi hóa học ở dạ dà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1500174"/>
            <a:ext cx="82010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2952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trúc: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51292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500306"/>
            <a:ext cx="37957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91138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5429256" y="1538575"/>
            <a:ext cx="37861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6" y="2955193"/>
            <a:ext cx="528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 tác các quá trình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 đổi chất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5357818" y="2324393"/>
            <a:ext cx="37861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4339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0" y="941918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6" descr="00000000"/>
          <p:cNvPicPr>
            <a:picLocks noChangeAspect="1" noChangeArrowheads="1"/>
          </p:cNvPicPr>
          <p:nvPr/>
        </p:nvPicPr>
        <p:blipFill>
          <a:blip r:embed="rId2"/>
          <a:srcRect l="5060" t="7532" r="3506"/>
          <a:stretch>
            <a:fillRect/>
          </a:stretch>
        </p:blipFill>
        <p:spPr bwMode="auto">
          <a:xfrm>
            <a:off x="3505200" y="1803400"/>
            <a:ext cx="5562600" cy="44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76200" y="1583267"/>
            <a:ext cx="3352800" cy="2294467"/>
          </a:xfrm>
          <a:prstGeom prst="wedgeEllipseCallout">
            <a:avLst>
              <a:gd name="adj1" fmla="val 100880"/>
              <a:gd name="adj2" fmla="val 49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Hoocmon insulin có vai trò như thế nào?</a:t>
            </a:r>
          </a:p>
        </p:txBody>
      </p:sp>
      <p:sp>
        <p:nvSpPr>
          <p:cNvPr id="8" name="Oval 7"/>
          <p:cNvSpPr/>
          <p:nvPr/>
        </p:nvSpPr>
        <p:spPr>
          <a:xfrm>
            <a:off x="4857752" y="3571876"/>
            <a:ext cx="1219200" cy="7143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2952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trúc: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86182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669309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 tác các quá trình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 đổi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chất.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428868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 năng điều hoà các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trình trao đổi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5" descr="C:\Users\Thuan Duong\Downloads\So do hoat dong cua te bao T pha huy te bao co the da nhiem be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69402"/>
            <a:ext cx="5214942" cy="39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4852998" y="500042"/>
            <a:ext cx="1219200" cy="84666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4" y="3286124"/>
            <a:ext cx="363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 ra còn một số chức năng như: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 cơ thể,</a:t>
            </a:r>
            <a:endParaRPr lang="vi-VN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071942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cung cấp năng lượng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285720" y="450057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vận động,… </a:t>
            </a:r>
            <a:endParaRPr lang="vi-VN" sz="24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57620" y="2928934"/>
            <a:ext cx="502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-26988" y="4883151"/>
            <a:ext cx="39687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Prôtêin </a:t>
            </a:r>
            <a:r>
              <a:rPr lang="nl-NL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 nhiệm chức năng liên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đến toàn bộ hoạt động sống của tế bào, biểu hiện thành các tính trạng của cơ thể.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3857620" y="5143512"/>
            <a:ext cx="464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Prôtêin có chức năng gì?</a:t>
            </a:r>
            <a:endParaRPr lang="vi-V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1" grpId="1" animBg="1"/>
      <p:bldP spid="22" grpId="0"/>
      <p:bldP spid="23" grpId="0"/>
      <p:bldP spid="24" grpId="0"/>
      <p:bldP spid="25" grpId="0" autoUpdateAnimBg="0"/>
      <p:bldP spid="26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43314"/>
            <a:ext cx="2633650" cy="30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21442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6172200" y="571480"/>
            <a:ext cx="2971800" cy="5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2400" y="3090858"/>
            <a:ext cx="2667000" cy="4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6172200" y="3071810"/>
            <a:ext cx="2971800" cy="5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47988" y="24765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7" name="Picture 13" descr="rungtoc-13778300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2639" y="3786190"/>
            <a:ext cx="3184525" cy="30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0" y="571480"/>
            <a:ext cx="2971801" cy="5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  <p:bldP spid="3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857232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2952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trúc: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86182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669309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 tác các quá trình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 đổi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chất.</a:t>
            </a:r>
            <a:endParaRPr lang="en-US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428868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 năng điều hoà các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trình trao đổi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4" y="3286124"/>
            <a:ext cx="363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 ra còn một số chức năng như: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 cơ thể,</a:t>
            </a:r>
            <a:endParaRPr lang="vi-VN" sz="24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071942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cung cấp năng lượng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285720" y="450057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vận động,… </a:t>
            </a:r>
            <a:endParaRPr lang="vi-VN" sz="240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-26988" y="4883151"/>
            <a:ext cx="39687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Prôtêin </a:t>
            </a:r>
            <a:r>
              <a:rPr lang="nl-NL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 nhiệm chức năng liên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đến toàn bộ hoạt động sống của tế bào, biểu hiện thành các tính trạng của cơ thể.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57620" y="1428736"/>
            <a:ext cx="5102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Trung bình, mỗi 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1,5gr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2gr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8596" y="150017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-53)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:− A − T − G −  X − T − X − G −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|     |     |     |     |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− T − A −  X − G  −A−  G− X  −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4572008"/>
            <a:ext cx="5427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− T − A −  X − G  −A−  G− X  −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5143512"/>
            <a:ext cx="537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− A − U −  G − X  −U−  X− G  −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57214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967731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9585"/>
            <a:ext cx="9144000" cy="50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0" y="2616200"/>
            <a:ext cx="1066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2413000"/>
            <a:ext cx="12192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6400" y="1701800"/>
            <a:ext cx="35306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86400" y="3835400"/>
            <a:ext cx="36576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482600"/>
            <a:ext cx="2362200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81000" y="1885951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….…………….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,……………………,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do…………………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500826" y="235743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584325" y="273685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572132" y="314324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4929190" y="342900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5072066" y="350043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4500562" y="3143248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5857884" y="235743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1165224" y="2722033"/>
            <a:ext cx="1835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57356" y="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CỦNG</a:t>
            </a:r>
            <a:r>
              <a:rPr lang="en-US" sz="3600" b="1" u="sng" dirty="0">
                <a:solidFill>
                  <a:srgbClr val="CC0099"/>
                </a:solidFill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CỐ</a:t>
            </a:r>
            <a:endParaRPr lang="en-US" sz="3600" b="1" u="sng" dirty="0">
              <a:solidFill>
                <a:srgbClr val="CC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/>
      <p:bldP spid="204811" grpId="0"/>
      <p:bldP spid="204812" grpId="0"/>
      <p:bldP spid="204813" grpId="0"/>
      <p:bldP spid="204814" grpId="0"/>
      <p:bldP spid="204815" grpId="0"/>
      <p:bldP spid="204816" grpId="0"/>
      <p:bldP spid="2048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7"/>
          <p:cNvGraphicFramePr>
            <a:graphicFrameLocks noGrp="1"/>
          </p:cNvGraphicFramePr>
          <p:nvPr>
            <p:ph/>
          </p:nvPr>
        </p:nvGraphicFramePr>
        <p:xfrm>
          <a:off x="428596" y="785795"/>
          <a:ext cx="5410201" cy="5688561"/>
        </p:xfrm>
        <a:graphic>
          <a:graphicData uri="http://schemas.openxmlformats.org/drawingml/2006/table">
            <a:tbl>
              <a:tblPr/>
              <a:tblGrid>
                <a:gridCol w="1571636"/>
                <a:gridCol w="2924165"/>
                <a:gridCol w="914400"/>
              </a:tblGrid>
              <a:tr h="78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6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11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57158" y="3214686"/>
            <a:ext cx="1714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Chức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00034" y="4572008"/>
            <a:ext cx="13573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hoà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trao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endParaRPr lang="en-US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04808" y="2143116"/>
            <a:ext cx="1638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trúc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00760" y="0"/>
            <a:ext cx="3352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2:-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Nêu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đặc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điểm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protein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tương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ứng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chức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năng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protein.</a:t>
            </a:r>
          </a:p>
          <a:p>
            <a:pPr eaLnBrk="0" hangingPunct="0">
              <a:spcBef>
                <a:spcPts val="600"/>
              </a:spcBef>
            </a:pP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-</a:t>
            </a:r>
            <a:r>
              <a:rPr lang="en-US" sz="2000" b="1" i="1" dirty="0" err="1" smtClean="0">
                <a:solidFill>
                  <a:srgbClr val="0000CC"/>
                </a:solidFill>
                <a:cs typeface="Times New Roman" pitchFamily="18" charset="0"/>
              </a:rPr>
              <a:t>Sắp</a:t>
            </a:r>
            <a:r>
              <a:rPr lang="en-US" sz="20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xếp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ví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dụ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tương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ứng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chức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năng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cs typeface="Times New Roman" pitchFamily="18" charset="0"/>
              </a:rPr>
              <a:t>prôtêin</a:t>
            </a:r>
            <a:r>
              <a:rPr lang="en-US" sz="2000" b="1" i="1" dirty="0">
                <a:solidFill>
                  <a:srgbClr val="0000CC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857884" y="1781124"/>
            <a:ext cx="32861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1-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Kêratin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móng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sừng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tóc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lông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Insulin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hàm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cs typeface="Times New Roman" pitchFamily="18" charset="0"/>
              </a:rPr>
              <a:t>3-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Histon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tham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trúc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NST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cs typeface="Times New Roman" pitchFamily="18" charset="0"/>
              </a:rPr>
              <a:t>4-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Côlagen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elastin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da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mô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929322" y="4643446"/>
            <a:ext cx="3214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5-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ARN-polymeraza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tham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ARN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5929322" y="5429264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6-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Tirôxin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  <a:p>
            <a:r>
              <a:rPr lang="en-US" sz="2000" dirty="0">
                <a:cs typeface="Times New Roman" pitchFamily="18" charset="0"/>
              </a:rPr>
              <a:t>7-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Ribonuclêaza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ARN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2561" name="Text Box 5"/>
          <p:cNvSpPr txBox="1">
            <a:spLocks noChangeArrowheads="1"/>
          </p:cNvSpPr>
          <p:nvPr/>
        </p:nvSpPr>
        <p:spPr bwMode="auto">
          <a:xfrm>
            <a:off x="1600200" y="129117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CỦNG</a:t>
            </a:r>
            <a:r>
              <a:rPr lang="en-US" sz="3600" b="1" u="sng" dirty="0">
                <a:solidFill>
                  <a:srgbClr val="CC0099"/>
                </a:solidFill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CỐ</a:t>
            </a:r>
            <a:endParaRPr lang="en-US" sz="3600" b="1" u="sng" dirty="0">
              <a:solidFill>
                <a:srgbClr val="CC0099"/>
              </a:solidFill>
              <a:cs typeface="Times New Roman" pitchFamily="18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000232" y="1643051"/>
            <a:ext cx="29289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2018787" y="3482560"/>
            <a:ext cx="2910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enzim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prôtêin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tham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phản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ứng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2143108" y="4714884"/>
            <a:ext cx="2719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286380" y="1833627"/>
            <a:ext cx="36402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6380" y="3609661"/>
            <a:ext cx="436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just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214942" y="5154827"/>
            <a:ext cx="3640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3" grpId="0"/>
      <p:bldP spid="24" grpId="0"/>
      <p:bldP spid="25" grpId="0"/>
      <p:bldP spid="26" grpId="0"/>
      <p:bldP spid="11" grpId="0"/>
      <p:bldP spid="12" grpId="0"/>
      <p:bldP spid="14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3884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1: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thù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bởi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tố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A- Ở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sắp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axit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amin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B- Ở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C- Ở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C.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2: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B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hoà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A,B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 3: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1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B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2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 -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4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 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3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0740" name="Oval 4"/>
          <p:cNvSpPr>
            <a:spLocks noChangeArrowheads="1"/>
          </p:cNvSpPr>
          <p:nvPr/>
        </p:nvSpPr>
        <p:spPr bwMode="auto">
          <a:xfrm>
            <a:off x="762000" y="571500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00741" name="Oval 5"/>
          <p:cNvSpPr>
            <a:spLocks noChangeArrowheads="1"/>
          </p:cNvSpPr>
          <p:nvPr/>
        </p:nvSpPr>
        <p:spPr bwMode="auto">
          <a:xfrm>
            <a:off x="685800" y="41148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00742" name="Oval 6"/>
          <p:cNvSpPr>
            <a:spLocks noChangeArrowheads="1"/>
          </p:cNvSpPr>
          <p:nvPr/>
        </p:nvSpPr>
        <p:spPr bwMode="auto">
          <a:xfrm>
            <a:off x="685801" y="2514600"/>
            <a:ext cx="390525" cy="3577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0" y="457201"/>
            <a:ext cx="914400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4486" y="-3413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CỦNG</a:t>
            </a:r>
            <a:r>
              <a:rPr lang="en-US" sz="3600" b="1" u="sng" dirty="0">
                <a:solidFill>
                  <a:srgbClr val="CC0099"/>
                </a:solidFill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C0099"/>
                </a:solidFill>
                <a:cs typeface="Times New Roman" pitchFamily="18" charset="0"/>
              </a:rPr>
              <a:t>CỐ</a:t>
            </a:r>
            <a:endParaRPr lang="en-US" sz="3600" b="1" u="sng" dirty="0">
              <a:solidFill>
                <a:srgbClr val="CC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  <p:bldP spid="5007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"/>
          <p:cNvSpPr>
            <a:spLocks noChangeArrowheads="1"/>
          </p:cNvSpPr>
          <p:nvPr/>
        </p:nvSpPr>
        <p:spPr bwMode="auto">
          <a:xfrm>
            <a:off x="2286000" y="152400"/>
            <a:ext cx="3886200" cy="10922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2400" y="2438401"/>
            <a:ext cx="8991600" cy="2492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b="1" dirty="0" err="1" smtClean="0">
                <a:cs typeface="Times New Roman" pitchFamily="18" charset="0"/>
              </a:rPr>
              <a:t>Trả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lời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câu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hỏi</a:t>
            </a:r>
            <a:r>
              <a:rPr lang="en-US" b="1" dirty="0" smtClean="0">
                <a:cs typeface="Times New Roman" pitchFamily="18" charset="0"/>
              </a:rPr>
              <a:t> 1,2(</a:t>
            </a:r>
            <a:r>
              <a:rPr lang="en-US" b="1" dirty="0" err="1" smtClean="0">
                <a:cs typeface="Times New Roman" pitchFamily="18" charset="0"/>
              </a:rPr>
              <a:t>SGK</a:t>
            </a:r>
            <a:r>
              <a:rPr lang="en-US" b="1" dirty="0" smtClean="0">
                <a:cs typeface="Times New Roman" pitchFamily="18" charset="0"/>
              </a:rPr>
              <a:t>-56)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Làm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bài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tập</a:t>
            </a:r>
            <a:r>
              <a:rPr lang="en-US" b="1" dirty="0" smtClean="0">
                <a:cs typeface="Times New Roman" pitchFamily="18" charset="0"/>
              </a:rPr>
              <a:t> 3 </a:t>
            </a:r>
            <a:r>
              <a:rPr lang="en-US" b="1" dirty="0" err="1" smtClean="0">
                <a:cs typeface="Times New Roman" pitchFamily="18" charset="0"/>
              </a:rPr>
              <a:t>và</a:t>
            </a:r>
            <a:r>
              <a:rPr lang="en-US" b="1" dirty="0" smtClean="0">
                <a:cs typeface="Times New Roman" pitchFamily="18" charset="0"/>
              </a:rPr>
              <a:t> 4(</a:t>
            </a:r>
            <a:r>
              <a:rPr lang="en-US" b="1" dirty="0" err="1" smtClean="0">
                <a:cs typeface="Times New Roman" pitchFamily="18" charset="0"/>
              </a:rPr>
              <a:t>SGK</a:t>
            </a:r>
            <a:r>
              <a:rPr lang="en-US" b="1" dirty="0" smtClean="0">
                <a:cs typeface="Times New Roman" pitchFamily="18" charset="0"/>
              </a:rPr>
              <a:t>-56)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b="1" dirty="0" smtClean="0">
                <a:cs typeface="Times New Roman" pitchFamily="18" charset="0"/>
              </a:rPr>
              <a:t>- </a:t>
            </a:r>
            <a:r>
              <a:rPr lang="en-US" b="1" dirty="0" err="1" smtClean="0">
                <a:cs typeface="Times New Roman" pitchFamily="18" charset="0"/>
              </a:rPr>
              <a:t>Chuẩn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bị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bài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mới</a:t>
            </a:r>
            <a:r>
              <a:rPr lang="en-US" b="1" dirty="0" smtClean="0">
                <a:cs typeface="Times New Roman" pitchFamily="18" charset="0"/>
              </a:rPr>
              <a:t>: </a:t>
            </a:r>
            <a:r>
              <a:rPr lang="en-US" sz="2300" b="1" dirty="0" err="1" smtClean="0">
                <a:solidFill>
                  <a:srgbClr val="0000CC"/>
                </a:solidFill>
                <a:cs typeface="Times New Roman" pitchFamily="18" charset="0"/>
              </a:rPr>
              <a:t>MỐI</a:t>
            </a:r>
            <a:r>
              <a:rPr lang="en-US" sz="2300" b="1" dirty="0" smtClean="0">
                <a:solidFill>
                  <a:srgbClr val="0000CC"/>
                </a:solidFill>
                <a:cs typeface="Times New Roman" pitchFamily="18" charset="0"/>
              </a:rPr>
              <a:t> QUAN HỆ GIỮA GEN VÀ TÍNH TRẠNG.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 smtClean="0">
                <a:cs typeface="Times New Roman" pitchFamily="18" charset="0"/>
              </a:rPr>
              <a:t>- </a:t>
            </a:r>
            <a:r>
              <a:rPr lang="en-US" sz="2300" b="1" dirty="0" err="1" smtClean="0">
                <a:cs typeface="Times New Roman" pitchFamily="18" charset="0"/>
              </a:rPr>
              <a:t>Xem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lại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nội</a:t>
            </a:r>
            <a:r>
              <a:rPr lang="en-US" sz="2300" b="1" dirty="0" smtClean="0">
                <a:cs typeface="Times New Roman" pitchFamily="18" charset="0"/>
              </a:rPr>
              <a:t> dung </a:t>
            </a:r>
            <a:r>
              <a:rPr lang="en-US" sz="2300" b="1" dirty="0" err="1" smtClean="0">
                <a:cs typeface="Times New Roman" pitchFamily="18" charset="0"/>
              </a:rPr>
              <a:t>kiến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thức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cũ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cho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biết</a:t>
            </a:r>
            <a:r>
              <a:rPr lang="en-US" sz="2300" b="1" dirty="0" smtClean="0">
                <a:cs typeface="Times New Roman" pitchFamily="18" charset="0"/>
              </a:rPr>
              <a:t>: </a:t>
            </a:r>
            <a:r>
              <a:rPr lang="en-US" sz="2300" b="1" dirty="0" err="1" smtClean="0">
                <a:cs typeface="Times New Roman" pitchFamily="18" charset="0"/>
              </a:rPr>
              <a:t>Mối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sz="2300" b="1" dirty="0" err="1" smtClean="0">
                <a:cs typeface="Times New Roman" pitchFamily="18" charset="0"/>
              </a:rPr>
              <a:t>quan</a:t>
            </a:r>
            <a:r>
              <a:rPr lang="en-US" sz="2300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hệ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giữa</a:t>
            </a:r>
            <a:r>
              <a:rPr lang="en-US" b="1" dirty="0" smtClean="0">
                <a:cs typeface="Times New Roman" pitchFamily="18" charset="0"/>
              </a:rPr>
              <a:t> gen </a:t>
            </a:r>
            <a:r>
              <a:rPr lang="en-US" b="1" dirty="0" err="1" smtClean="0">
                <a:cs typeface="Times New Roman" pitchFamily="18" charset="0"/>
              </a:rPr>
              <a:t>và</a:t>
            </a:r>
            <a:r>
              <a:rPr lang="en-US" b="1" dirty="0" smtClean="0">
                <a:cs typeface="Times New Roman" pitchFamily="18" charset="0"/>
              </a:rPr>
              <a:t> ARN; </a:t>
            </a:r>
            <a:r>
              <a:rPr lang="en-US" b="1" dirty="0" err="1" smtClean="0">
                <a:cs typeface="Times New Roman" pitchFamily="18" charset="0"/>
              </a:rPr>
              <a:t>nêu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được</a:t>
            </a:r>
            <a:r>
              <a:rPr lang="en-US" b="1" dirty="0" smtClean="0">
                <a:cs typeface="Times New Roman" pitchFamily="18" charset="0"/>
              </a:rPr>
              <a:t> 3 </a:t>
            </a:r>
            <a:r>
              <a:rPr lang="en-US" b="1" dirty="0" err="1" smtClean="0">
                <a:cs typeface="Times New Roman" pitchFamily="18" charset="0"/>
              </a:rPr>
              <a:t>loại</a:t>
            </a:r>
            <a:r>
              <a:rPr lang="en-US" b="1" dirty="0" smtClean="0">
                <a:cs typeface="Times New Roman" pitchFamily="18" charset="0"/>
              </a:rPr>
              <a:t> ARN </a:t>
            </a:r>
            <a:r>
              <a:rPr lang="en-US" b="1" dirty="0" err="1" smtClean="0">
                <a:cs typeface="Times New Roman" pitchFamily="18" charset="0"/>
              </a:rPr>
              <a:t>và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chức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năng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của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chúng</a:t>
            </a:r>
            <a:r>
              <a:rPr lang="en-US" b="1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101" y="1073152"/>
            <a:ext cx="1731963" cy="13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WordArt 3"/>
          <p:cNvSpPr>
            <a:spLocks noChangeArrowheads="1" noChangeShapeType="1" noTextEdit="1"/>
          </p:cNvSpPr>
          <p:nvPr/>
        </p:nvSpPr>
        <p:spPr bwMode="auto">
          <a:xfrm>
            <a:off x="1905000" y="1981201"/>
            <a:ext cx="67341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CÁM ƠN QUÝ THẦY CÔ VÀ CÁC EM</a:t>
            </a:r>
          </a:p>
        </p:txBody>
      </p:sp>
      <p:sp>
        <p:nvSpPr>
          <p:cNvPr id="211972" name="WordArt 4"/>
          <p:cNvSpPr>
            <a:spLocks noChangeArrowheads="1" noChangeShapeType="1" noTextEdit="1"/>
          </p:cNvSpPr>
          <p:nvPr/>
        </p:nvSpPr>
        <p:spPr bwMode="auto">
          <a:xfrm>
            <a:off x="3733801" y="3581400"/>
            <a:ext cx="48291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</a:p>
        </p:txBody>
      </p:sp>
      <p:pic>
        <p:nvPicPr>
          <p:cNvPr id="25605" name="Picture 5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0676" y="5105401"/>
            <a:ext cx="1050925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386" flipH="1">
            <a:off x="1600201" y="378884"/>
            <a:ext cx="1065213" cy="1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386">
            <a:off x="7923214" y="387351"/>
            <a:ext cx="915987" cy="1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nimBg="1"/>
      <p:bldP spid="2119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eratin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 t="9000"/>
          <a:stretch>
            <a:fillRect/>
          </a:stretch>
        </p:blipFill>
        <p:spPr bwMode="auto">
          <a:xfrm>
            <a:off x="4714876" y="500042"/>
            <a:ext cx="44291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148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6314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9688" y="1380068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N...</a:t>
            </a:r>
            <a:endParaRPr lang="en-US" sz="24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81600" y="575310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? Prôtêin  được cấu tạo từ những nguyên tố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7" grpId="0"/>
      <p:bldP spid="615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6147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54600" y="6794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-39688" y="1363134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072066" y="5072074"/>
            <a:ext cx="40719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143116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đại phân tử được cấu trúc theo nguyên tắc đa phân mà đơn phân là hơn 20 loại axit amin.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10162" y="5072074"/>
            <a:ext cx="4033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42910" y="2928934"/>
            <a:ext cx="23574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4850" y="3259496"/>
            <a:ext cx="1847850" cy="26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10162" y="5786454"/>
            <a:ext cx="4033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10162" y="5286388"/>
            <a:ext cx="4033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1" descr="http://doctorgrasshopper.files.wordpress.com/2010/10/amino-acid-sequenc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utoUpdateAnimBg="0"/>
      <p:bldP spid="13" grpId="0"/>
      <p:bldP spid="13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-39688" y="1352551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N...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0" y="2307167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đại phân tử được cấu trúc theo nguyên tắc đa phân mà đơn phân là 20 loại axit amin.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60913" y="5014385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Prôtêin 1: </a:t>
            </a:r>
            <a:r>
              <a:rPr lang="en-US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 Ala- Ser-…</a:t>
            </a:r>
            <a:endParaRPr lang="nl-N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Prôtêin 2: </a:t>
            </a:r>
            <a:r>
              <a:rPr lang="en-US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 Ser- Ala-…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683125" y="5774267"/>
            <a:ext cx="457200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Vì sao prôtêin có tính đa dạng và đặc thù?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714876" y="1214422"/>
            <a:ext cx="4356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724400" y="2014357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axitamin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.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627562" y="3929066"/>
            <a:ext cx="451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axitamin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364331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 có tính đa dạng và đặc thù: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số lượng, thành phần, trình tự sắp xếp khác nhau của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axit amin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648201" y="641351"/>
            <a:ext cx="4379913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nhóm trả lời câu hỏi: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-39688" y="1352551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N...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0" y="2214554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đại phân tử được cấu trúc theo nguyên tắc đa phân mà đơn phân là 20 loại axit amin.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335756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 có tính đa dạng và đặc thù: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số lượng, thành phần, trình tự sắp xếp khác nhau của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axit amin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-32" y="4929198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4876" y="92867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-54)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32" y="1857364"/>
            <a:ext cx="464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8195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200" y="1299634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bậc cấu trúc :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2066" y="714356"/>
            <a:ext cx="4071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578" name="Picture 2" descr="http://d.violet.vn/uploads/thumbnails/207/thumbnails2/SGK%20Sinh%209%20hinh%201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2500305"/>
            <a:ext cx="7660912" cy="378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"/>
          <p:cNvSpPr txBox="1">
            <a:spLocks noChangeArrowheads="1"/>
          </p:cNvSpPr>
          <p:nvPr/>
        </p:nvSpPr>
        <p:spPr bwMode="auto">
          <a:xfrm>
            <a:off x="-20638" y="416984"/>
            <a:ext cx="396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trúc của  prôtêin :</a:t>
            </a: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76200" y="-5715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577851"/>
            <a:ext cx="0" cy="6280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-39688" y="1352551"/>
            <a:ext cx="5068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hợp chất hữu cơ gồm các nguyên tố chính là C, H, O, N...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6200" y="84666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Cấu trúc hoá học: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0165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0" y="2214554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Prôtêin là đại phân tử được cấu trúc theo nguyên tắc đa phân mà đơn phân là 20 loại axit amin.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335756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 có tính đa dạng và đặc thù: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số lượng, thành phần, trình tự sắp xếp khác nhau của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axit amin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0" y="485776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28638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" y="4445000"/>
            <a:ext cx="1960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Cấu trúc bậc 3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68263" y="5922433"/>
            <a:ext cx="2093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Cấu trúc bậc 4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1" y="2006600"/>
            <a:ext cx="19923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Cấu trúc bậc 1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" y="3124200"/>
            <a:ext cx="19923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Cấu trúc bậc 2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0" y="1608668"/>
            <a:ext cx="4548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9538" eaLnBrk="0" hangingPunct="0">
              <a:tabLst>
                <a:tab pos="1066800" algn="l"/>
              </a:tabLst>
            </a:pP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tự sắp xếp các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amin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chuỗi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amim.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84700" y="2921001"/>
            <a:ext cx="394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Chuỗi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amin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các vòng xoắn lò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 đều đặn.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19613" y="4201585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9538" eaLnBrk="0" hangingPunct="0">
              <a:tabLst>
                <a:tab pos="1066800" algn="l"/>
              </a:tabLst>
            </a:pP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trúc bậc 2 cuộn xếp 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thành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 đặc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 cho từng loại prôtêin.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1" y="5448301"/>
            <a:ext cx="4672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9538" eaLnBrk="0" hangingPunct="0">
              <a:tabLst>
                <a:tab pos="1066800" algn="l"/>
              </a:tabLst>
            </a:pP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ồm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hay nhiều chuỗi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amin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loại hay khác loại kết hợp với </a:t>
            </a:r>
            <a:r>
              <a:rPr lang="nl-NL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nhau.</a:t>
            </a:r>
            <a:endParaRPr lang="nl-NL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Scan0004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 t="48038" r="59602" b="230"/>
          <a:stretch>
            <a:fillRect/>
          </a:stretch>
        </p:blipFill>
        <p:spPr bwMode="auto">
          <a:xfrm>
            <a:off x="1960564" y="5359400"/>
            <a:ext cx="2522537" cy="14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Scan0004"/>
          <p:cNvPicPr>
            <a:picLocks noChangeAspect="1" noChangeArrowheads="1"/>
          </p:cNvPicPr>
          <p:nvPr/>
        </p:nvPicPr>
        <p:blipFill>
          <a:blip r:embed="rId2">
            <a:lum bright="-12000" contrast="54000"/>
          </a:blip>
          <a:srcRect l="67891" t="55734" r="6255" b="3979"/>
          <a:stretch>
            <a:fillRect/>
          </a:stretch>
        </p:blipFill>
        <p:spPr bwMode="auto">
          <a:xfrm>
            <a:off x="2133601" y="4174067"/>
            <a:ext cx="1693863" cy="11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Scan000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62500" t="9639" b="61800"/>
          <a:stretch>
            <a:fillRect/>
          </a:stretch>
        </p:blipFill>
        <p:spPr bwMode="auto">
          <a:xfrm>
            <a:off x="1960563" y="2908301"/>
            <a:ext cx="1731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Scan0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6000"/>
          </a:blip>
          <a:srcRect l="2499" r="66736" b="58479"/>
          <a:stretch>
            <a:fillRect/>
          </a:stretch>
        </p:blipFill>
        <p:spPr>
          <a:xfrm>
            <a:off x="2005014" y="1515534"/>
            <a:ext cx="1449387" cy="1316567"/>
          </a:xfrm>
        </p:spPr>
      </p:pic>
      <p:graphicFrame>
        <p:nvGraphicFramePr>
          <p:cNvPr id="31" name="Group 57"/>
          <p:cNvGraphicFramePr>
            <a:graphicFrameLocks/>
          </p:cNvGraphicFramePr>
          <p:nvPr/>
        </p:nvGraphicFramePr>
        <p:xfrm>
          <a:off x="55564" y="1032934"/>
          <a:ext cx="9017030" cy="5825068"/>
        </p:xfrm>
        <a:graphic>
          <a:graphicData uri="http://schemas.openxmlformats.org/drawingml/2006/table">
            <a:tbl>
              <a:tblPr/>
              <a:tblGrid>
                <a:gridCol w="1780127"/>
                <a:gridCol w="2659708"/>
                <a:gridCol w="4577195"/>
              </a:tblGrid>
              <a:tr h="528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bậc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4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06364" y="177801"/>
            <a:ext cx="4624387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4" grpId="0"/>
      <p:bldP spid="19" grpId="0"/>
      <p:bldP spid="20" grpId="0"/>
      <p:bldP spid="21" grpId="0"/>
      <p:bldP spid="22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2312</Words>
  <Application>Microsoft Office PowerPoint</Application>
  <PresentationFormat>On-screen Show (4:3)</PresentationFormat>
  <Paragraphs>225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81</dc:creator>
  <cp:lastModifiedBy>Windows 81</cp:lastModifiedBy>
  <cp:revision>55</cp:revision>
  <dcterms:created xsi:type="dcterms:W3CDTF">2015-10-24T09:30:39Z</dcterms:created>
  <dcterms:modified xsi:type="dcterms:W3CDTF">2015-10-26T01:47:10Z</dcterms:modified>
</cp:coreProperties>
</file>